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Lato"/>
      <p:regular r:id="rId15"/>
    </p:embeddedFont>
    <p:embeddedFont>
      <p:font typeface="Lato"/>
      <p:regular r:id="rId16"/>
    </p:embeddedFont>
    <p:embeddedFont>
      <p:font typeface="Lato"/>
      <p:regular r:id="rId17"/>
    </p:embeddedFont>
    <p:embeddedFont>
      <p:font typeface="Lato"/>
      <p:regular r:id="rId18"/>
    </p:embeddedFont>
    <p:embeddedFont>
      <p:font typeface="Lato"/>
      <p:regular r:id="rId19"/>
    </p:embeddedFont>
    <p:embeddedFont>
      <p:font typeface="Lato"/>
      <p:regular r:id="rId20"/>
    </p:embeddedFont>
    <p:embeddedFont>
      <p:font typeface="Lato"/>
      <p:regular r:id="rId21"/>
    </p:embeddedFont>
    <p:embeddedFont>
      <p:font typeface="La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74106"/>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CPRM - Centralized Patient &amp; Resource Management System</a:t>
            </a:r>
            <a:endParaRPr lang="en-US" sz="4450" dirty="0"/>
          </a:p>
        </p:txBody>
      </p:sp>
      <p:sp>
        <p:nvSpPr>
          <p:cNvPr id="4" name="Text 1"/>
          <p:cNvSpPr/>
          <p:nvPr/>
        </p:nvSpPr>
        <p:spPr>
          <a:xfrm>
            <a:off x="793790" y="484060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Key Features Overview</a:t>
            </a:r>
            <a:endParaRPr lang="en-US" sz="1750" dirty="0"/>
          </a:p>
        </p:txBody>
      </p:sp>
      <p:sp>
        <p:nvSpPr>
          <p:cNvPr id="5" name="Shape 2"/>
          <p:cNvSpPr/>
          <p:nvPr/>
        </p:nvSpPr>
        <p:spPr>
          <a:xfrm>
            <a:off x="793790" y="5475565"/>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483185"/>
            <a:ext cx="347663" cy="347663"/>
          </a:xfrm>
          <a:prstGeom prst="rect">
            <a:avLst/>
          </a:prstGeom>
        </p:spPr>
      </p:pic>
      <p:sp>
        <p:nvSpPr>
          <p:cNvPr id="7" name="Text 3"/>
          <p:cNvSpPr/>
          <p:nvPr/>
        </p:nvSpPr>
        <p:spPr>
          <a:xfrm>
            <a:off x="1270040" y="5458658"/>
            <a:ext cx="1977033" cy="396835"/>
          </a:xfrm>
          <a:prstGeom prst="rect">
            <a:avLst/>
          </a:prstGeom>
          <a:noFill/>
          <a:ln/>
        </p:spPr>
        <p:txBody>
          <a:bodyPr wrap="none" lIns="0" tIns="0" rIns="0" bIns="0" rtlCol="0" anchor="t"/>
          <a:lstStyle/>
          <a:p>
            <a:pPr algn="l" indent="0" marL="0">
              <a:lnSpc>
                <a:spcPts val="3100"/>
              </a:lnSpc>
              <a:buNone/>
            </a:pPr>
            <a:r>
              <a:rPr lang="en-US" sz="2200" b="1" dirty="0">
                <a:solidFill>
                  <a:srgbClr val="4A4A45"/>
                </a:solidFill>
                <a:latin typeface="Lato Bold" pitchFamily="34" charset="0"/>
                <a:ea typeface="Lato Bold" pitchFamily="34" charset="-122"/>
                <a:cs typeface="Lato Bold" pitchFamily="34" charset="-120"/>
              </a:rPr>
              <a:t>by 928 Gauresh</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98840"/>
            <a:ext cx="10811113" cy="708779"/>
          </a:xfrm>
          <a:prstGeom prst="rect">
            <a:avLst/>
          </a:prstGeom>
          <a:noFill/>
          <a:ln/>
        </p:spPr>
        <p:txBody>
          <a:bodyPr wrap="non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CPRM: Unifying Hospital Information Flow</a:t>
            </a:r>
            <a:endParaRPr lang="en-US" sz="4450" dirty="0"/>
          </a:p>
        </p:txBody>
      </p:sp>
      <p:sp>
        <p:nvSpPr>
          <p:cNvPr id="3" name="Text 1"/>
          <p:cNvSpPr/>
          <p:nvPr/>
        </p:nvSpPr>
        <p:spPr>
          <a:xfrm>
            <a:off x="793790" y="2451854"/>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Centralized Patient &amp; Resource Management streamlines hospital operations.</a:t>
            </a:r>
            <a:endParaRPr lang="en-US" sz="1750" dirty="0"/>
          </a:p>
        </p:txBody>
      </p:sp>
      <p:sp>
        <p:nvSpPr>
          <p:cNvPr id="4" name="Text 2"/>
          <p:cNvSpPr/>
          <p:nvPr/>
        </p:nvSpPr>
        <p:spPr>
          <a:xfrm>
            <a:off x="793790" y="338173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Doctor: patient care</a:t>
            </a:r>
            <a:endParaRPr lang="en-US" sz="1750" dirty="0"/>
          </a:p>
        </p:txBody>
      </p:sp>
      <p:sp>
        <p:nvSpPr>
          <p:cNvPr id="5" name="Text 3"/>
          <p:cNvSpPr/>
          <p:nvPr/>
        </p:nvSpPr>
        <p:spPr>
          <a:xfrm>
            <a:off x="793790" y="382393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Pharmacist: medication flow</a:t>
            </a:r>
            <a:endParaRPr lang="en-US" sz="1750" dirty="0"/>
          </a:p>
        </p:txBody>
      </p:sp>
      <p:sp>
        <p:nvSpPr>
          <p:cNvPr id="6" name="Text 4"/>
          <p:cNvSpPr/>
          <p:nvPr/>
        </p:nvSpPr>
        <p:spPr>
          <a:xfrm>
            <a:off x="793790" y="426612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Technician: system oversight</a:t>
            </a:r>
            <a:endParaRPr lang="en-US" sz="1750" dirty="0"/>
          </a:p>
        </p:txBody>
      </p:sp>
      <p:sp>
        <p:nvSpPr>
          <p:cNvPr id="7" name="Text 5"/>
          <p:cNvSpPr/>
          <p:nvPr/>
        </p:nvSpPr>
        <p:spPr>
          <a:xfrm>
            <a:off x="793790" y="470832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General User: personalized access</a:t>
            </a:r>
            <a:endParaRPr lang="en-US" sz="1750" dirty="0"/>
          </a:p>
        </p:txBody>
      </p:sp>
      <p:sp>
        <p:nvSpPr>
          <p:cNvPr id="8" name="Text 6"/>
          <p:cNvSpPr/>
          <p:nvPr/>
        </p:nvSpPr>
        <p:spPr>
          <a:xfrm>
            <a:off x="793790" y="515052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A4A45"/>
                </a:solidFill>
                <a:latin typeface="Lato" pitchFamily="34" charset="0"/>
                <a:ea typeface="Lato" pitchFamily="34" charset="-122"/>
                <a:cs typeface="Lato" pitchFamily="34" charset="-120"/>
              </a:rPr>
              <a:t>Public Access: patient portal</a:t>
            </a:r>
            <a:endParaRPr lang="en-US" sz="1750" dirty="0"/>
          </a:p>
        </p:txBody>
      </p:sp>
      <p:pic>
        <p:nvPicPr>
          <p:cNvPr id="9" name="Image 0" descr="preencoded.png">    </p:cNvPr>
          <p:cNvPicPr>
            <a:picLocks noChangeAspect="1"/>
          </p:cNvPicPr>
          <p:nvPr/>
        </p:nvPicPr>
        <p:blipFill>
          <a:blip r:embed="rId1"/>
          <a:stretch>
            <a:fillRect/>
          </a:stretch>
        </p:blipFill>
        <p:spPr>
          <a:xfrm>
            <a:off x="7599521" y="2502932"/>
            <a:ext cx="6244709" cy="42726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3513" y="652462"/>
            <a:ext cx="7709773" cy="1280636"/>
          </a:xfrm>
          <a:prstGeom prst="rect">
            <a:avLst/>
          </a:prstGeom>
          <a:noFill/>
          <a:ln/>
        </p:spPr>
        <p:txBody>
          <a:bodyPr wrap="square" lIns="0" tIns="0" rIns="0" bIns="0" rtlCol="0" anchor="t"/>
          <a:lstStyle/>
          <a:p>
            <a:pPr algn="l" indent="0" marL="0">
              <a:lnSpc>
                <a:spcPts val="5000"/>
              </a:lnSpc>
              <a:buNone/>
            </a:pPr>
            <a:r>
              <a:rPr lang="en-US" sz="4000" b="1" dirty="0">
                <a:solidFill>
                  <a:srgbClr val="282824"/>
                </a:solidFill>
                <a:latin typeface="Lato Bold" pitchFamily="34" charset="0"/>
                <a:ea typeface="Lato Bold" pitchFamily="34" charset="-122"/>
                <a:cs typeface="Lato Bold" pitchFamily="34" charset="-120"/>
              </a:rPr>
              <a:t>Patient Management: Streamlined Care Coordination</a:t>
            </a:r>
            <a:endParaRPr lang="en-US" sz="4000" dirty="0"/>
          </a:p>
        </p:txBody>
      </p:sp>
      <p:sp>
        <p:nvSpPr>
          <p:cNvPr id="4" name="Shape 1"/>
          <p:cNvSpPr/>
          <p:nvPr/>
        </p:nvSpPr>
        <p:spPr>
          <a:xfrm>
            <a:off x="6203513" y="2240399"/>
            <a:ext cx="7709773" cy="1180505"/>
          </a:xfrm>
          <a:prstGeom prst="roundRect">
            <a:avLst>
              <a:gd name="adj" fmla="val 2604"/>
            </a:avLst>
          </a:prstGeom>
          <a:solidFill>
            <a:srgbClr val="E5DFD2"/>
          </a:solidFill>
          <a:ln/>
        </p:spPr>
      </p:sp>
      <p:sp>
        <p:nvSpPr>
          <p:cNvPr id="5" name="Text 2"/>
          <p:cNvSpPr/>
          <p:nvPr/>
        </p:nvSpPr>
        <p:spPr>
          <a:xfrm>
            <a:off x="6408420" y="2445306"/>
            <a:ext cx="2782372" cy="320040"/>
          </a:xfrm>
          <a:prstGeom prst="rect">
            <a:avLst/>
          </a:prstGeom>
          <a:noFill/>
          <a:ln/>
        </p:spPr>
        <p:txBody>
          <a:bodyPr wrap="none" lIns="0" tIns="0" rIns="0" bIns="0" rtlCol="0" anchor="t"/>
          <a:lstStyle/>
          <a:p>
            <a:pPr algn="l" indent="0" marL="0">
              <a:lnSpc>
                <a:spcPts val="2500"/>
              </a:lnSpc>
              <a:buNone/>
            </a:pPr>
            <a:r>
              <a:rPr lang="en-US" sz="2000" b="1" dirty="0">
                <a:solidFill>
                  <a:srgbClr val="4A4A45"/>
                </a:solidFill>
                <a:latin typeface="Lato Bold" pitchFamily="34" charset="0"/>
                <a:ea typeface="Lato Bold" pitchFamily="34" charset="-122"/>
                <a:cs typeface="Lato Bold" pitchFamily="34" charset="-120"/>
              </a:rPr>
              <a:t>Comprehensive Records</a:t>
            </a:r>
            <a:endParaRPr lang="en-US" sz="2000" dirty="0"/>
          </a:p>
        </p:txBody>
      </p:sp>
      <p:sp>
        <p:nvSpPr>
          <p:cNvPr id="6" name="Text 3"/>
          <p:cNvSpPr/>
          <p:nvPr/>
        </p:nvSpPr>
        <p:spPr>
          <a:xfrm>
            <a:off x="6408420" y="2888218"/>
            <a:ext cx="7299960" cy="327779"/>
          </a:xfrm>
          <a:prstGeom prst="rect">
            <a:avLst/>
          </a:prstGeom>
          <a:noFill/>
          <a:ln/>
        </p:spPr>
        <p:txBody>
          <a:bodyPr wrap="none" lIns="0" tIns="0" rIns="0" bIns="0" rtlCol="0" anchor="t"/>
          <a:lstStyle/>
          <a:p>
            <a:pPr algn="l" indent="0" marL="0">
              <a:lnSpc>
                <a:spcPts val="2550"/>
              </a:lnSpc>
              <a:buNone/>
            </a:pPr>
            <a:r>
              <a:rPr lang="en-US" sz="1600" dirty="0">
                <a:solidFill>
                  <a:srgbClr val="4A4A45"/>
                </a:solidFill>
                <a:latin typeface="Lato" pitchFamily="34" charset="0"/>
                <a:ea typeface="Lato" pitchFamily="34" charset="-122"/>
                <a:cs typeface="Lato" pitchFamily="34" charset="-120"/>
              </a:rPr>
              <a:t>All patient data in one place</a:t>
            </a:r>
            <a:endParaRPr lang="en-US" sz="1600" dirty="0"/>
          </a:p>
        </p:txBody>
      </p:sp>
      <p:sp>
        <p:nvSpPr>
          <p:cNvPr id="7" name="Shape 4"/>
          <p:cNvSpPr/>
          <p:nvPr/>
        </p:nvSpPr>
        <p:spPr>
          <a:xfrm>
            <a:off x="6203513" y="3625810"/>
            <a:ext cx="7709773" cy="1180505"/>
          </a:xfrm>
          <a:prstGeom prst="roundRect">
            <a:avLst>
              <a:gd name="adj" fmla="val 2604"/>
            </a:avLst>
          </a:prstGeom>
          <a:solidFill>
            <a:srgbClr val="E5DFD2"/>
          </a:solidFill>
          <a:ln/>
        </p:spPr>
      </p:sp>
      <p:sp>
        <p:nvSpPr>
          <p:cNvPr id="8" name="Text 5"/>
          <p:cNvSpPr/>
          <p:nvPr/>
        </p:nvSpPr>
        <p:spPr>
          <a:xfrm>
            <a:off x="6408420" y="3830717"/>
            <a:ext cx="2828449" cy="320040"/>
          </a:xfrm>
          <a:prstGeom prst="rect">
            <a:avLst/>
          </a:prstGeom>
          <a:noFill/>
          <a:ln/>
        </p:spPr>
        <p:txBody>
          <a:bodyPr wrap="none" lIns="0" tIns="0" rIns="0" bIns="0" rtlCol="0" anchor="t"/>
          <a:lstStyle/>
          <a:p>
            <a:pPr algn="l" indent="0" marL="0">
              <a:lnSpc>
                <a:spcPts val="2500"/>
              </a:lnSpc>
              <a:buNone/>
            </a:pPr>
            <a:r>
              <a:rPr lang="en-US" sz="2000" b="1" dirty="0">
                <a:solidFill>
                  <a:srgbClr val="4A4A45"/>
                </a:solidFill>
                <a:latin typeface="Lato Bold" pitchFamily="34" charset="0"/>
                <a:ea typeface="Lato Bold" pitchFamily="34" charset="-122"/>
                <a:cs typeface="Lato Bold" pitchFamily="34" charset="-120"/>
              </a:rPr>
              <a:t>Appointment Scheduling</a:t>
            </a:r>
            <a:endParaRPr lang="en-US" sz="2000" dirty="0"/>
          </a:p>
        </p:txBody>
      </p:sp>
      <p:sp>
        <p:nvSpPr>
          <p:cNvPr id="9" name="Text 6"/>
          <p:cNvSpPr/>
          <p:nvPr/>
        </p:nvSpPr>
        <p:spPr>
          <a:xfrm>
            <a:off x="6408420" y="4273629"/>
            <a:ext cx="7299960" cy="327779"/>
          </a:xfrm>
          <a:prstGeom prst="rect">
            <a:avLst/>
          </a:prstGeom>
          <a:noFill/>
          <a:ln/>
        </p:spPr>
        <p:txBody>
          <a:bodyPr wrap="none" lIns="0" tIns="0" rIns="0" bIns="0" rtlCol="0" anchor="t"/>
          <a:lstStyle/>
          <a:p>
            <a:pPr algn="l" indent="0" marL="0">
              <a:lnSpc>
                <a:spcPts val="2550"/>
              </a:lnSpc>
              <a:buNone/>
            </a:pPr>
            <a:r>
              <a:rPr lang="en-US" sz="1600" dirty="0">
                <a:solidFill>
                  <a:srgbClr val="4A4A45"/>
                </a:solidFill>
                <a:latin typeface="Lato" pitchFamily="34" charset="0"/>
                <a:ea typeface="Lato" pitchFamily="34" charset="-122"/>
                <a:cs typeface="Lato" pitchFamily="34" charset="-120"/>
              </a:rPr>
              <a:t>Easy booking and tracking</a:t>
            </a:r>
            <a:endParaRPr lang="en-US" sz="1600" dirty="0"/>
          </a:p>
        </p:txBody>
      </p:sp>
      <p:sp>
        <p:nvSpPr>
          <p:cNvPr id="10" name="Shape 7"/>
          <p:cNvSpPr/>
          <p:nvPr/>
        </p:nvSpPr>
        <p:spPr>
          <a:xfrm>
            <a:off x="6203513" y="5011222"/>
            <a:ext cx="7709773" cy="1180505"/>
          </a:xfrm>
          <a:prstGeom prst="roundRect">
            <a:avLst>
              <a:gd name="adj" fmla="val 2604"/>
            </a:avLst>
          </a:prstGeom>
          <a:solidFill>
            <a:srgbClr val="E5DFD2"/>
          </a:solidFill>
          <a:ln/>
        </p:spPr>
      </p:sp>
      <p:sp>
        <p:nvSpPr>
          <p:cNvPr id="11" name="Text 8"/>
          <p:cNvSpPr/>
          <p:nvPr/>
        </p:nvSpPr>
        <p:spPr>
          <a:xfrm>
            <a:off x="6408420" y="5216128"/>
            <a:ext cx="2561392" cy="320040"/>
          </a:xfrm>
          <a:prstGeom prst="rect">
            <a:avLst/>
          </a:prstGeom>
          <a:noFill/>
          <a:ln/>
        </p:spPr>
        <p:txBody>
          <a:bodyPr wrap="none" lIns="0" tIns="0" rIns="0" bIns="0" rtlCol="0" anchor="t"/>
          <a:lstStyle/>
          <a:p>
            <a:pPr algn="l" indent="0" marL="0">
              <a:lnSpc>
                <a:spcPts val="2500"/>
              </a:lnSpc>
              <a:buNone/>
            </a:pPr>
            <a:r>
              <a:rPr lang="en-US" sz="2000" b="1" dirty="0">
                <a:solidFill>
                  <a:srgbClr val="4A4A45"/>
                </a:solidFill>
                <a:latin typeface="Lato Bold" pitchFamily="34" charset="0"/>
                <a:ea typeface="Lato Bold" pitchFamily="34" charset="-122"/>
                <a:cs typeface="Lato Bold" pitchFamily="34" charset="-120"/>
              </a:rPr>
              <a:t>Medical History</a:t>
            </a:r>
            <a:endParaRPr lang="en-US" sz="2000" dirty="0"/>
          </a:p>
        </p:txBody>
      </p:sp>
      <p:sp>
        <p:nvSpPr>
          <p:cNvPr id="12" name="Text 9"/>
          <p:cNvSpPr/>
          <p:nvPr/>
        </p:nvSpPr>
        <p:spPr>
          <a:xfrm>
            <a:off x="6408420" y="5659041"/>
            <a:ext cx="7299960" cy="327779"/>
          </a:xfrm>
          <a:prstGeom prst="rect">
            <a:avLst/>
          </a:prstGeom>
          <a:noFill/>
          <a:ln/>
        </p:spPr>
        <p:txBody>
          <a:bodyPr wrap="none" lIns="0" tIns="0" rIns="0" bIns="0" rtlCol="0" anchor="t"/>
          <a:lstStyle/>
          <a:p>
            <a:pPr algn="l" indent="0" marL="0">
              <a:lnSpc>
                <a:spcPts val="2550"/>
              </a:lnSpc>
              <a:buNone/>
            </a:pPr>
            <a:r>
              <a:rPr lang="en-US" sz="1600" dirty="0">
                <a:solidFill>
                  <a:srgbClr val="4A4A45"/>
                </a:solidFill>
                <a:latin typeface="Lato" pitchFamily="34" charset="0"/>
                <a:ea typeface="Lato" pitchFamily="34" charset="-122"/>
                <a:cs typeface="Lato" pitchFamily="34" charset="-120"/>
              </a:rPr>
              <a:t>Accessible treatment plans</a:t>
            </a:r>
            <a:endParaRPr lang="en-US" sz="1600" dirty="0"/>
          </a:p>
        </p:txBody>
      </p:sp>
      <p:sp>
        <p:nvSpPr>
          <p:cNvPr id="13" name="Shape 10"/>
          <p:cNvSpPr/>
          <p:nvPr/>
        </p:nvSpPr>
        <p:spPr>
          <a:xfrm>
            <a:off x="6203513" y="6396633"/>
            <a:ext cx="7709773" cy="1180505"/>
          </a:xfrm>
          <a:prstGeom prst="roundRect">
            <a:avLst>
              <a:gd name="adj" fmla="val 2604"/>
            </a:avLst>
          </a:prstGeom>
          <a:solidFill>
            <a:srgbClr val="E5DFD2"/>
          </a:solidFill>
          <a:ln/>
        </p:spPr>
      </p:sp>
      <p:sp>
        <p:nvSpPr>
          <p:cNvPr id="14" name="Text 11"/>
          <p:cNvSpPr/>
          <p:nvPr/>
        </p:nvSpPr>
        <p:spPr>
          <a:xfrm>
            <a:off x="6408420" y="6601539"/>
            <a:ext cx="2746891" cy="320040"/>
          </a:xfrm>
          <a:prstGeom prst="rect">
            <a:avLst/>
          </a:prstGeom>
          <a:noFill/>
          <a:ln/>
        </p:spPr>
        <p:txBody>
          <a:bodyPr wrap="none" lIns="0" tIns="0" rIns="0" bIns="0" rtlCol="0" anchor="t"/>
          <a:lstStyle/>
          <a:p>
            <a:pPr algn="l" indent="0" marL="0">
              <a:lnSpc>
                <a:spcPts val="2500"/>
              </a:lnSpc>
              <a:buNone/>
            </a:pPr>
            <a:r>
              <a:rPr lang="en-US" sz="2000" b="1" dirty="0">
                <a:solidFill>
                  <a:srgbClr val="4A4A45"/>
                </a:solidFill>
                <a:latin typeface="Lato Bold" pitchFamily="34" charset="0"/>
                <a:ea typeface="Lato Bold" pitchFamily="34" charset="-122"/>
                <a:cs typeface="Lato Bold" pitchFamily="34" charset="-120"/>
              </a:rPr>
              <a:t>Department Integration</a:t>
            </a:r>
            <a:endParaRPr lang="en-US" sz="2000" dirty="0"/>
          </a:p>
        </p:txBody>
      </p:sp>
      <p:sp>
        <p:nvSpPr>
          <p:cNvPr id="15" name="Text 12"/>
          <p:cNvSpPr/>
          <p:nvPr/>
        </p:nvSpPr>
        <p:spPr>
          <a:xfrm>
            <a:off x="6408420" y="7044452"/>
            <a:ext cx="7299960" cy="327779"/>
          </a:xfrm>
          <a:prstGeom prst="rect">
            <a:avLst/>
          </a:prstGeom>
          <a:noFill/>
          <a:ln/>
        </p:spPr>
        <p:txBody>
          <a:bodyPr wrap="none" lIns="0" tIns="0" rIns="0" bIns="0" rtlCol="0" anchor="t"/>
          <a:lstStyle/>
          <a:p>
            <a:pPr algn="l" indent="0" marL="0">
              <a:lnSpc>
                <a:spcPts val="2550"/>
              </a:lnSpc>
              <a:buNone/>
            </a:pPr>
            <a:r>
              <a:rPr lang="en-US" sz="1600" dirty="0">
                <a:solidFill>
                  <a:srgbClr val="4A4A45"/>
                </a:solidFill>
                <a:latin typeface="Lato" pitchFamily="34" charset="0"/>
                <a:ea typeface="Lato" pitchFamily="34" charset="-122"/>
                <a:cs typeface="Lato" pitchFamily="34" charset="-120"/>
              </a:rPr>
              <a:t>Seamless cross-department flow</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78092"/>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Drug Inventory: Real-Time Stock Management</a:t>
            </a:r>
            <a:endParaRPr lang="en-US" sz="4450" dirty="0"/>
          </a:p>
        </p:txBody>
      </p:sp>
      <p:sp>
        <p:nvSpPr>
          <p:cNvPr id="4" name="Text 1"/>
          <p:cNvSpPr/>
          <p:nvPr/>
        </p:nvSpPr>
        <p:spPr>
          <a:xfrm>
            <a:off x="793790" y="3749159"/>
            <a:ext cx="2329815" cy="748427"/>
          </a:xfrm>
          <a:prstGeom prst="rect">
            <a:avLst/>
          </a:prstGeom>
          <a:noFill/>
          <a:ln/>
        </p:spPr>
        <p:txBody>
          <a:bodyPr wrap="none" lIns="0" tIns="0" rIns="0" bIns="0" rtlCol="0" anchor="t"/>
          <a:lstStyle/>
          <a:p>
            <a:pPr algn="ctr" indent="0" marL="0">
              <a:lnSpc>
                <a:spcPts val="5850"/>
              </a:lnSpc>
              <a:buNone/>
            </a:pPr>
            <a:r>
              <a:rPr lang="en-US" sz="5850" b="1" dirty="0">
                <a:solidFill>
                  <a:srgbClr val="4A4A45"/>
                </a:solidFill>
                <a:latin typeface="Lato Bold" pitchFamily="34" charset="0"/>
                <a:ea typeface="Lato Bold" pitchFamily="34" charset="-122"/>
                <a:cs typeface="Lato Bold" pitchFamily="34" charset="-120"/>
              </a:rPr>
              <a:t>24/7</a:t>
            </a:r>
            <a:endParaRPr lang="en-US" sz="5850" dirty="0"/>
          </a:p>
        </p:txBody>
      </p:sp>
      <p:sp>
        <p:nvSpPr>
          <p:cNvPr id="5" name="Text 2"/>
          <p:cNvSpPr/>
          <p:nvPr/>
        </p:nvSpPr>
        <p:spPr>
          <a:xfrm>
            <a:off x="793790" y="4780955"/>
            <a:ext cx="2329815" cy="708660"/>
          </a:xfrm>
          <a:prstGeom prst="rect">
            <a:avLst/>
          </a:prstGeom>
          <a:noFill/>
          <a:ln/>
        </p:spPr>
        <p:txBody>
          <a:bodyPr wrap="square" lIns="0" tIns="0" rIns="0" bIns="0" rtlCol="0" anchor="t"/>
          <a:lstStyle/>
          <a:p>
            <a:pPr algn="ctr"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Real-time Tracking</a:t>
            </a:r>
            <a:endParaRPr lang="en-US" sz="2200" dirty="0"/>
          </a:p>
        </p:txBody>
      </p:sp>
      <p:sp>
        <p:nvSpPr>
          <p:cNvPr id="6" name="Text 3"/>
          <p:cNvSpPr/>
          <p:nvPr/>
        </p:nvSpPr>
        <p:spPr>
          <a:xfrm>
            <a:off x="793790" y="5625703"/>
            <a:ext cx="2329815" cy="725805"/>
          </a:xfrm>
          <a:prstGeom prst="rect">
            <a:avLst/>
          </a:prstGeom>
          <a:noFill/>
          <a:ln/>
        </p:spPr>
        <p:txBody>
          <a:bodyPr wrap="square" lIns="0" tIns="0" rIns="0" bIns="0" rtlCol="0" anchor="t"/>
          <a:lstStyle/>
          <a:p>
            <a:pPr algn="ctr" indent="0" marL="0">
              <a:lnSpc>
                <a:spcPts val="2850"/>
              </a:lnSpc>
              <a:buNone/>
            </a:pPr>
            <a:r>
              <a:rPr lang="en-US" sz="1750" dirty="0">
                <a:solidFill>
                  <a:srgbClr val="4A4A45"/>
                </a:solidFill>
                <a:latin typeface="Lato" pitchFamily="34" charset="0"/>
                <a:ea typeface="Lato" pitchFamily="34" charset="-122"/>
                <a:cs typeface="Lato" pitchFamily="34" charset="-120"/>
              </a:rPr>
              <a:t>Always know stock levels</a:t>
            </a:r>
            <a:endParaRPr lang="en-US" sz="1750" dirty="0"/>
          </a:p>
        </p:txBody>
      </p:sp>
      <p:sp>
        <p:nvSpPr>
          <p:cNvPr id="7" name="Text 4"/>
          <p:cNvSpPr/>
          <p:nvPr/>
        </p:nvSpPr>
        <p:spPr>
          <a:xfrm>
            <a:off x="3407093" y="3749159"/>
            <a:ext cx="2329815" cy="748427"/>
          </a:xfrm>
          <a:prstGeom prst="rect">
            <a:avLst/>
          </a:prstGeom>
          <a:noFill/>
          <a:ln/>
        </p:spPr>
        <p:txBody>
          <a:bodyPr wrap="none" lIns="0" tIns="0" rIns="0" bIns="0" rtlCol="0" anchor="t"/>
          <a:lstStyle/>
          <a:p>
            <a:pPr algn="ctr" indent="0" marL="0">
              <a:lnSpc>
                <a:spcPts val="5850"/>
              </a:lnSpc>
              <a:buNone/>
            </a:pPr>
            <a:r>
              <a:rPr lang="en-US" sz="5850" b="1" dirty="0">
                <a:solidFill>
                  <a:srgbClr val="4A4A45"/>
                </a:solidFill>
                <a:latin typeface="Lato Bold" pitchFamily="34" charset="0"/>
                <a:ea typeface="Lato Bold" pitchFamily="34" charset="-122"/>
                <a:cs typeface="Lato Bold" pitchFamily="34" charset="-120"/>
              </a:rPr>
              <a:t>95%</a:t>
            </a:r>
            <a:endParaRPr lang="en-US" sz="5850" dirty="0"/>
          </a:p>
        </p:txBody>
      </p:sp>
      <p:sp>
        <p:nvSpPr>
          <p:cNvPr id="8" name="Text 5"/>
          <p:cNvSpPr/>
          <p:nvPr/>
        </p:nvSpPr>
        <p:spPr>
          <a:xfrm>
            <a:off x="3407093" y="4780955"/>
            <a:ext cx="2329815" cy="354330"/>
          </a:xfrm>
          <a:prstGeom prst="rect">
            <a:avLst/>
          </a:prstGeom>
          <a:noFill/>
          <a:ln/>
        </p:spPr>
        <p:txBody>
          <a:bodyPr wrap="none" lIns="0" tIns="0" rIns="0" bIns="0" rtlCol="0" anchor="t"/>
          <a:lstStyle/>
          <a:p>
            <a:pPr algn="ctr"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Low Stock Alerts</a:t>
            </a:r>
            <a:endParaRPr lang="en-US" sz="2200" dirty="0"/>
          </a:p>
        </p:txBody>
      </p:sp>
      <p:sp>
        <p:nvSpPr>
          <p:cNvPr id="9" name="Text 6"/>
          <p:cNvSpPr/>
          <p:nvPr/>
        </p:nvSpPr>
        <p:spPr>
          <a:xfrm>
            <a:off x="3407093" y="5271373"/>
            <a:ext cx="2329815" cy="362903"/>
          </a:xfrm>
          <a:prstGeom prst="rect">
            <a:avLst/>
          </a:prstGeom>
          <a:noFill/>
          <a:ln/>
        </p:spPr>
        <p:txBody>
          <a:bodyPr wrap="none" lIns="0" tIns="0" rIns="0" bIns="0" rtlCol="0" anchor="t"/>
          <a:lstStyle/>
          <a:p>
            <a:pPr algn="ctr" indent="0" marL="0">
              <a:lnSpc>
                <a:spcPts val="2850"/>
              </a:lnSpc>
              <a:buNone/>
            </a:pPr>
            <a:r>
              <a:rPr lang="en-US" sz="1750" dirty="0">
                <a:solidFill>
                  <a:srgbClr val="4A4A45"/>
                </a:solidFill>
                <a:latin typeface="Lato" pitchFamily="34" charset="0"/>
                <a:ea typeface="Lato" pitchFamily="34" charset="-122"/>
                <a:cs typeface="Lato" pitchFamily="34" charset="-120"/>
              </a:rPr>
              <a:t>Automatic reordering</a:t>
            </a:r>
            <a:endParaRPr lang="en-US" sz="1750" dirty="0"/>
          </a:p>
        </p:txBody>
      </p:sp>
      <p:sp>
        <p:nvSpPr>
          <p:cNvPr id="10" name="Text 7"/>
          <p:cNvSpPr/>
          <p:nvPr/>
        </p:nvSpPr>
        <p:spPr>
          <a:xfrm>
            <a:off x="6020395" y="3749159"/>
            <a:ext cx="2329815" cy="748427"/>
          </a:xfrm>
          <a:prstGeom prst="rect">
            <a:avLst/>
          </a:prstGeom>
          <a:noFill/>
          <a:ln/>
        </p:spPr>
        <p:txBody>
          <a:bodyPr wrap="none" lIns="0" tIns="0" rIns="0" bIns="0" rtlCol="0" anchor="t"/>
          <a:lstStyle/>
          <a:p>
            <a:pPr algn="ctr" indent="0" marL="0">
              <a:lnSpc>
                <a:spcPts val="5850"/>
              </a:lnSpc>
              <a:buNone/>
            </a:pPr>
            <a:r>
              <a:rPr lang="en-US" sz="5850" b="1" dirty="0">
                <a:solidFill>
                  <a:srgbClr val="4A4A45"/>
                </a:solidFill>
                <a:latin typeface="Lato Bold" pitchFamily="34" charset="0"/>
                <a:ea typeface="Lato Bold" pitchFamily="34" charset="-122"/>
                <a:cs typeface="Lato Bold" pitchFamily="34" charset="-120"/>
              </a:rPr>
              <a:t>0</a:t>
            </a:r>
            <a:endParaRPr lang="en-US" sz="5850" dirty="0"/>
          </a:p>
        </p:txBody>
      </p:sp>
      <p:sp>
        <p:nvSpPr>
          <p:cNvPr id="11" name="Text 8"/>
          <p:cNvSpPr/>
          <p:nvPr/>
        </p:nvSpPr>
        <p:spPr>
          <a:xfrm>
            <a:off x="6020395" y="4780955"/>
            <a:ext cx="2329815" cy="708660"/>
          </a:xfrm>
          <a:prstGeom prst="rect">
            <a:avLst/>
          </a:prstGeom>
          <a:noFill/>
          <a:ln/>
        </p:spPr>
        <p:txBody>
          <a:bodyPr wrap="square" lIns="0" tIns="0" rIns="0" bIns="0" rtlCol="0" anchor="t"/>
          <a:lstStyle/>
          <a:p>
            <a:pPr algn="ctr"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Expiration Monitoring</a:t>
            </a:r>
            <a:endParaRPr lang="en-US" sz="2200" dirty="0"/>
          </a:p>
        </p:txBody>
      </p:sp>
      <p:sp>
        <p:nvSpPr>
          <p:cNvPr id="12" name="Text 9"/>
          <p:cNvSpPr/>
          <p:nvPr/>
        </p:nvSpPr>
        <p:spPr>
          <a:xfrm>
            <a:off x="6020395" y="5625703"/>
            <a:ext cx="2329815" cy="362903"/>
          </a:xfrm>
          <a:prstGeom prst="rect">
            <a:avLst/>
          </a:prstGeom>
          <a:noFill/>
          <a:ln/>
        </p:spPr>
        <p:txBody>
          <a:bodyPr wrap="none" lIns="0" tIns="0" rIns="0" bIns="0" rtlCol="0" anchor="t"/>
          <a:lstStyle/>
          <a:p>
            <a:pPr algn="ctr" indent="0" marL="0">
              <a:lnSpc>
                <a:spcPts val="2850"/>
              </a:lnSpc>
              <a:buNone/>
            </a:pPr>
            <a:r>
              <a:rPr lang="en-US" sz="1750" dirty="0">
                <a:solidFill>
                  <a:srgbClr val="4A4A45"/>
                </a:solidFill>
                <a:latin typeface="Lato" pitchFamily="34" charset="0"/>
                <a:ea typeface="Lato" pitchFamily="34" charset="-122"/>
                <a:cs typeface="Lato" pitchFamily="34" charset="-120"/>
              </a:rPr>
              <a:t>Reduces waste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9473" y="608409"/>
            <a:ext cx="7597854" cy="1380411"/>
          </a:xfrm>
          <a:prstGeom prst="rect">
            <a:avLst/>
          </a:prstGeom>
          <a:noFill/>
          <a:ln/>
        </p:spPr>
        <p:txBody>
          <a:bodyPr wrap="square" lIns="0" tIns="0" rIns="0" bIns="0" rtlCol="0" anchor="t"/>
          <a:lstStyle/>
          <a:p>
            <a:pPr algn="l" indent="0" marL="0">
              <a:lnSpc>
                <a:spcPts val="5400"/>
              </a:lnSpc>
              <a:buNone/>
            </a:pPr>
            <a:r>
              <a:rPr lang="en-US" sz="4300" b="1" dirty="0">
                <a:solidFill>
                  <a:srgbClr val="282824"/>
                </a:solidFill>
                <a:latin typeface="Lato Bold" pitchFamily="34" charset="0"/>
                <a:ea typeface="Lato Bold" pitchFamily="34" charset="-122"/>
                <a:cs typeface="Lato Bold" pitchFamily="34" charset="-120"/>
              </a:rPr>
              <a:t>Prescription Orders: Efficient Medication Workflow</a:t>
            </a:r>
            <a:endParaRPr lang="en-US" sz="4300" dirty="0"/>
          </a:p>
        </p:txBody>
      </p:sp>
      <p:pic>
        <p:nvPicPr>
          <p:cNvPr id="4" name="Image 1" descr="preencoded.png">    </p:cNvPr>
          <p:cNvPicPr>
            <a:picLocks noChangeAspect="1"/>
          </p:cNvPicPr>
          <p:nvPr/>
        </p:nvPicPr>
        <p:blipFill>
          <a:blip r:embed="rId2"/>
          <a:stretch>
            <a:fillRect/>
          </a:stretch>
        </p:blipFill>
        <p:spPr>
          <a:xfrm>
            <a:off x="6259473" y="2320052"/>
            <a:ext cx="1104424" cy="1325285"/>
          </a:xfrm>
          <a:prstGeom prst="rect">
            <a:avLst/>
          </a:prstGeom>
        </p:spPr>
      </p:pic>
      <p:sp>
        <p:nvSpPr>
          <p:cNvPr id="5" name="Text 1"/>
          <p:cNvSpPr/>
          <p:nvPr/>
        </p:nvSpPr>
        <p:spPr>
          <a:xfrm>
            <a:off x="7584758" y="2540913"/>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4A4A45"/>
                </a:solidFill>
                <a:latin typeface="Lato Bold" pitchFamily="34" charset="0"/>
                <a:ea typeface="Lato Bold" pitchFamily="34" charset="-122"/>
                <a:cs typeface="Lato Bold" pitchFamily="34" charset="-120"/>
              </a:rPr>
              <a:t>Digital Processing</a:t>
            </a:r>
            <a:endParaRPr lang="en-US" sz="2150" dirty="0"/>
          </a:p>
        </p:txBody>
      </p:sp>
      <p:sp>
        <p:nvSpPr>
          <p:cNvPr id="6" name="Text 2"/>
          <p:cNvSpPr/>
          <p:nvPr/>
        </p:nvSpPr>
        <p:spPr>
          <a:xfrm>
            <a:off x="7584758" y="3018473"/>
            <a:ext cx="6272570" cy="353378"/>
          </a:xfrm>
          <a:prstGeom prst="rect">
            <a:avLst/>
          </a:prstGeom>
          <a:noFill/>
          <a:ln/>
        </p:spPr>
        <p:txBody>
          <a:bodyPr wrap="none" lIns="0" tIns="0" rIns="0" bIns="0" rtlCol="0" anchor="t"/>
          <a:lstStyle/>
          <a:p>
            <a:pPr algn="l" indent="0" marL="0">
              <a:lnSpc>
                <a:spcPts val="2750"/>
              </a:lnSpc>
              <a:buNone/>
            </a:pPr>
            <a:r>
              <a:rPr lang="en-US" sz="1700" dirty="0">
                <a:solidFill>
                  <a:srgbClr val="4A4A45"/>
                </a:solidFill>
                <a:latin typeface="Lato" pitchFamily="34" charset="0"/>
                <a:ea typeface="Lato" pitchFamily="34" charset="-122"/>
                <a:cs typeface="Lato" pitchFamily="34" charset="-120"/>
              </a:rPr>
              <a:t>Paperless prescriptions</a:t>
            </a:r>
            <a:endParaRPr lang="en-US" sz="1700" dirty="0"/>
          </a:p>
        </p:txBody>
      </p:sp>
      <p:pic>
        <p:nvPicPr>
          <p:cNvPr id="7" name="Image 2" descr="preencoded.png">    </p:cNvPr>
          <p:cNvPicPr>
            <a:picLocks noChangeAspect="1"/>
          </p:cNvPicPr>
          <p:nvPr/>
        </p:nvPicPr>
        <p:blipFill>
          <a:blip r:embed="rId3"/>
          <a:stretch>
            <a:fillRect/>
          </a:stretch>
        </p:blipFill>
        <p:spPr>
          <a:xfrm>
            <a:off x="6259473" y="3645337"/>
            <a:ext cx="1104424" cy="1325285"/>
          </a:xfrm>
          <a:prstGeom prst="rect">
            <a:avLst/>
          </a:prstGeom>
        </p:spPr>
      </p:pic>
      <p:sp>
        <p:nvSpPr>
          <p:cNvPr id="8" name="Text 3"/>
          <p:cNvSpPr/>
          <p:nvPr/>
        </p:nvSpPr>
        <p:spPr>
          <a:xfrm>
            <a:off x="7584758" y="3866198"/>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4A4A45"/>
                </a:solidFill>
                <a:latin typeface="Lato Bold" pitchFamily="34" charset="0"/>
                <a:ea typeface="Lato Bold" pitchFamily="34" charset="-122"/>
                <a:cs typeface="Lato Bold" pitchFamily="34" charset="-120"/>
              </a:rPr>
              <a:t>Medication Tracking</a:t>
            </a:r>
            <a:endParaRPr lang="en-US" sz="2150" dirty="0"/>
          </a:p>
        </p:txBody>
      </p:sp>
      <p:sp>
        <p:nvSpPr>
          <p:cNvPr id="9" name="Text 4"/>
          <p:cNvSpPr/>
          <p:nvPr/>
        </p:nvSpPr>
        <p:spPr>
          <a:xfrm>
            <a:off x="7584758" y="4343757"/>
            <a:ext cx="6272570" cy="353378"/>
          </a:xfrm>
          <a:prstGeom prst="rect">
            <a:avLst/>
          </a:prstGeom>
          <a:noFill/>
          <a:ln/>
        </p:spPr>
        <p:txBody>
          <a:bodyPr wrap="none" lIns="0" tIns="0" rIns="0" bIns="0" rtlCol="0" anchor="t"/>
          <a:lstStyle/>
          <a:p>
            <a:pPr algn="l" indent="0" marL="0">
              <a:lnSpc>
                <a:spcPts val="2750"/>
              </a:lnSpc>
              <a:buNone/>
            </a:pPr>
            <a:r>
              <a:rPr lang="en-US" sz="1700" dirty="0">
                <a:solidFill>
                  <a:srgbClr val="4A4A45"/>
                </a:solidFill>
                <a:latin typeface="Lato" pitchFamily="34" charset="0"/>
                <a:ea typeface="Lato" pitchFamily="34" charset="-122"/>
                <a:cs typeface="Lato" pitchFamily="34" charset="-120"/>
              </a:rPr>
              <a:t>From order to dispense</a:t>
            </a:r>
            <a:endParaRPr lang="en-US" sz="1700" dirty="0"/>
          </a:p>
        </p:txBody>
      </p:sp>
      <p:pic>
        <p:nvPicPr>
          <p:cNvPr id="10" name="Image 3" descr="preencoded.png">    </p:cNvPr>
          <p:cNvPicPr>
            <a:picLocks noChangeAspect="1"/>
          </p:cNvPicPr>
          <p:nvPr/>
        </p:nvPicPr>
        <p:blipFill>
          <a:blip r:embed="rId4"/>
          <a:stretch>
            <a:fillRect/>
          </a:stretch>
        </p:blipFill>
        <p:spPr>
          <a:xfrm>
            <a:off x="6259473" y="4970621"/>
            <a:ext cx="1104424" cy="1325285"/>
          </a:xfrm>
          <a:prstGeom prst="rect">
            <a:avLst/>
          </a:prstGeom>
        </p:spPr>
      </p:pic>
      <p:sp>
        <p:nvSpPr>
          <p:cNvPr id="11" name="Text 5"/>
          <p:cNvSpPr/>
          <p:nvPr/>
        </p:nvSpPr>
        <p:spPr>
          <a:xfrm>
            <a:off x="7584758" y="5191482"/>
            <a:ext cx="2792611" cy="345043"/>
          </a:xfrm>
          <a:prstGeom prst="rect">
            <a:avLst/>
          </a:prstGeom>
          <a:noFill/>
          <a:ln/>
        </p:spPr>
        <p:txBody>
          <a:bodyPr wrap="none" lIns="0" tIns="0" rIns="0" bIns="0" rtlCol="0" anchor="t"/>
          <a:lstStyle/>
          <a:p>
            <a:pPr algn="l" indent="0" marL="0">
              <a:lnSpc>
                <a:spcPts val="2700"/>
              </a:lnSpc>
              <a:buNone/>
            </a:pPr>
            <a:r>
              <a:rPr lang="en-US" sz="2150" b="1" dirty="0">
                <a:solidFill>
                  <a:srgbClr val="4A4A45"/>
                </a:solidFill>
                <a:latin typeface="Lato Bold" pitchFamily="34" charset="0"/>
                <a:ea typeface="Lato Bold" pitchFamily="34" charset="-122"/>
                <a:cs typeface="Lato Bold" pitchFamily="34" charset="-120"/>
              </a:rPr>
              <a:t>Doctor-Pharmacy Link</a:t>
            </a:r>
            <a:endParaRPr lang="en-US" sz="2150" dirty="0"/>
          </a:p>
        </p:txBody>
      </p:sp>
      <p:sp>
        <p:nvSpPr>
          <p:cNvPr id="12" name="Text 6"/>
          <p:cNvSpPr/>
          <p:nvPr/>
        </p:nvSpPr>
        <p:spPr>
          <a:xfrm>
            <a:off x="7584758" y="5669042"/>
            <a:ext cx="6272570" cy="353378"/>
          </a:xfrm>
          <a:prstGeom prst="rect">
            <a:avLst/>
          </a:prstGeom>
          <a:noFill/>
          <a:ln/>
        </p:spPr>
        <p:txBody>
          <a:bodyPr wrap="none" lIns="0" tIns="0" rIns="0" bIns="0" rtlCol="0" anchor="t"/>
          <a:lstStyle/>
          <a:p>
            <a:pPr algn="l" indent="0" marL="0">
              <a:lnSpc>
                <a:spcPts val="2750"/>
              </a:lnSpc>
              <a:buNone/>
            </a:pPr>
            <a:r>
              <a:rPr lang="en-US" sz="1700" dirty="0">
                <a:solidFill>
                  <a:srgbClr val="4A4A45"/>
                </a:solidFill>
                <a:latin typeface="Lato" pitchFamily="34" charset="0"/>
                <a:ea typeface="Lato" pitchFamily="34" charset="-122"/>
                <a:cs typeface="Lato" pitchFamily="34" charset="-120"/>
              </a:rPr>
              <a:t>Clear communication</a:t>
            </a:r>
            <a:endParaRPr lang="en-US" sz="1700" dirty="0"/>
          </a:p>
        </p:txBody>
      </p:sp>
      <p:pic>
        <p:nvPicPr>
          <p:cNvPr id="13" name="Image 4" descr="preencoded.png">    </p:cNvPr>
          <p:cNvPicPr>
            <a:picLocks noChangeAspect="1"/>
          </p:cNvPicPr>
          <p:nvPr/>
        </p:nvPicPr>
        <p:blipFill>
          <a:blip r:embed="rId5"/>
          <a:stretch>
            <a:fillRect/>
          </a:stretch>
        </p:blipFill>
        <p:spPr>
          <a:xfrm>
            <a:off x="6259473" y="6295906"/>
            <a:ext cx="1104424" cy="1325285"/>
          </a:xfrm>
          <a:prstGeom prst="rect">
            <a:avLst/>
          </a:prstGeom>
        </p:spPr>
      </p:pic>
      <p:sp>
        <p:nvSpPr>
          <p:cNvPr id="14" name="Text 7"/>
          <p:cNvSpPr/>
          <p:nvPr/>
        </p:nvSpPr>
        <p:spPr>
          <a:xfrm>
            <a:off x="7584758" y="6516767"/>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4A4A45"/>
                </a:solidFill>
                <a:latin typeface="Lato Bold" pitchFamily="34" charset="0"/>
                <a:ea typeface="Lato Bold" pitchFamily="34" charset="-122"/>
                <a:cs typeface="Lato Bold" pitchFamily="34" charset="-120"/>
              </a:rPr>
              <a:t>Patient Notifications</a:t>
            </a:r>
            <a:endParaRPr lang="en-US" sz="2150" dirty="0"/>
          </a:p>
        </p:txBody>
      </p:sp>
      <p:sp>
        <p:nvSpPr>
          <p:cNvPr id="15" name="Text 8"/>
          <p:cNvSpPr/>
          <p:nvPr/>
        </p:nvSpPr>
        <p:spPr>
          <a:xfrm>
            <a:off x="7584758" y="6994327"/>
            <a:ext cx="6272570" cy="353378"/>
          </a:xfrm>
          <a:prstGeom prst="rect">
            <a:avLst/>
          </a:prstGeom>
          <a:noFill/>
          <a:ln/>
        </p:spPr>
        <p:txBody>
          <a:bodyPr wrap="none" lIns="0" tIns="0" rIns="0" bIns="0" rtlCol="0" anchor="t"/>
          <a:lstStyle/>
          <a:p>
            <a:pPr algn="l" indent="0" marL="0">
              <a:lnSpc>
                <a:spcPts val="2750"/>
              </a:lnSpc>
              <a:buNone/>
            </a:pPr>
            <a:r>
              <a:rPr lang="en-US" sz="1700" dirty="0">
                <a:solidFill>
                  <a:srgbClr val="4A4A45"/>
                </a:solidFill>
                <a:latin typeface="Lato" pitchFamily="34" charset="0"/>
                <a:ea typeface="Lato" pitchFamily="34" charset="-122"/>
                <a:cs typeface="Lato" pitchFamily="34" charset="-120"/>
              </a:rPr>
              <a:t>Pickup alerts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15685"/>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Display Maintenance: Centralized Screen Management</a:t>
            </a:r>
            <a:endParaRPr lang="en-US" sz="4450" dirty="0"/>
          </a:p>
        </p:txBody>
      </p:sp>
      <p:pic>
        <p:nvPicPr>
          <p:cNvPr id="4" name="Image 1" descr="preencoded.png">    </p:cNvPr>
          <p:cNvPicPr>
            <a:picLocks noChangeAspect="1"/>
          </p:cNvPicPr>
          <p:nvPr/>
        </p:nvPicPr>
        <p:blipFill>
          <a:blip r:embed="rId2"/>
          <a:stretch>
            <a:fillRect/>
          </a:stretch>
        </p:blipFill>
        <p:spPr>
          <a:xfrm>
            <a:off x="793790" y="3182183"/>
            <a:ext cx="566976" cy="566976"/>
          </a:xfrm>
          <a:prstGeom prst="rect">
            <a:avLst/>
          </a:prstGeom>
        </p:spPr>
      </p:pic>
      <p:sp>
        <p:nvSpPr>
          <p:cNvPr id="5" name="Text 1"/>
          <p:cNvSpPr/>
          <p:nvPr/>
        </p:nvSpPr>
        <p:spPr>
          <a:xfrm>
            <a:off x="1644253" y="3316843"/>
            <a:ext cx="1479352" cy="708660"/>
          </a:xfrm>
          <a:prstGeom prst="rect">
            <a:avLst/>
          </a:prstGeom>
          <a:noFill/>
          <a:ln/>
        </p:spPr>
        <p:txBody>
          <a:bodyPr wrap="squar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Monitor Displays</a:t>
            </a:r>
            <a:endParaRPr lang="en-US" sz="2200" dirty="0"/>
          </a:p>
        </p:txBody>
      </p:sp>
      <p:sp>
        <p:nvSpPr>
          <p:cNvPr id="6" name="Text 2"/>
          <p:cNvSpPr/>
          <p:nvPr/>
        </p:nvSpPr>
        <p:spPr>
          <a:xfrm>
            <a:off x="1644253" y="4161592"/>
            <a:ext cx="1479352" cy="725805"/>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Control all 73 screens</a:t>
            </a:r>
            <a:endParaRPr lang="en-US" sz="1750" dirty="0"/>
          </a:p>
        </p:txBody>
      </p:sp>
      <p:pic>
        <p:nvPicPr>
          <p:cNvPr id="7" name="Image 2" descr="preencoded.png">    </p:cNvPr>
          <p:cNvPicPr>
            <a:picLocks noChangeAspect="1"/>
          </p:cNvPicPr>
          <p:nvPr/>
        </p:nvPicPr>
        <p:blipFill>
          <a:blip r:embed="rId3"/>
          <a:stretch>
            <a:fillRect/>
          </a:stretch>
        </p:blipFill>
        <p:spPr>
          <a:xfrm>
            <a:off x="3407093" y="3182183"/>
            <a:ext cx="566976" cy="566976"/>
          </a:xfrm>
          <a:prstGeom prst="rect">
            <a:avLst/>
          </a:prstGeom>
        </p:spPr>
      </p:pic>
      <p:sp>
        <p:nvSpPr>
          <p:cNvPr id="8" name="Text 3"/>
          <p:cNvSpPr/>
          <p:nvPr/>
        </p:nvSpPr>
        <p:spPr>
          <a:xfrm>
            <a:off x="4257556" y="3316843"/>
            <a:ext cx="1479352" cy="708660"/>
          </a:xfrm>
          <a:prstGeom prst="rect">
            <a:avLst/>
          </a:prstGeom>
          <a:noFill/>
          <a:ln/>
        </p:spPr>
        <p:txBody>
          <a:bodyPr wrap="squar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Schedule Content</a:t>
            </a:r>
            <a:endParaRPr lang="en-US" sz="2200" dirty="0"/>
          </a:p>
        </p:txBody>
      </p:sp>
      <p:sp>
        <p:nvSpPr>
          <p:cNvPr id="9" name="Text 4"/>
          <p:cNvSpPr/>
          <p:nvPr/>
        </p:nvSpPr>
        <p:spPr>
          <a:xfrm>
            <a:off x="4257556" y="4161592"/>
            <a:ext cx="1479352" cy="725805"/>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Targeted information</a:t>
            </a:r>
            <a:endParaRPr lang="en-US" sz="1750" dirty="0"/>
          </a:p>
        </p:txBody>
      </p:sp>
      <p:pic>
        <p:nvPicPr>
          <p:cNvPr id="10" name="Image 3" descr="preencoded.png">    </p:cNvPr>
          <p:cNvPicPr>
            <a:picLocks noChangeAspect="1"/>
          </p:cNvPicPr>
          <p:nvPr/>
        </p:nvPicPr>
        <p:blipFill>
          <a:blip r:embed="rId4"/>
          <a:stretch>
            <a:fillRect/>
          </a:stretch>
        </p:blipFill>
        <p:spPr>
          <a:xfrm>
            <a:off x="6020395" y="3182183"/>
            <a:ext cx="566976" cy="566976"/>
          </a:xfrm>
          <a:prstGeom prst="rect">
            <a:avLst/>
          </a:prstGeom>
        </p:spPr>
      </p:pic>
      <p:sp>
        <p:nvSpPr>
          <p:cNvPr id="11" name="Text 5"/>
          <p:cNvSpPr/>
          <p:nvPr/>
        </p:nvSpPr>
        <p:spPr>
          <a:xfrm>
            <a:off x="6870859" y="3316843"/>
            <a:ext cx="1479352" cy="708660"/>
          </a:xfrm>
          <a:prstGeom prst="rect">
            <a:avLst/>
          </a:prstGeom>
          <a:noFill/>
          <a:ln/>
        </p:spPr>
        <p:txBody>
          <a:bodyPr wrap="squar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Track Health</a:t>
            </a:r>
            <a:endParaRPr lang="en-US" sz="2200" dirty="0"/>
          </a:p>
        </p:txBody>
      </p:sp>
      <p:sp>
        <p:nvSpPr>
          <p:cNvPr id="12" name="Text 6"/>
          <p:cNvSpPr/>
          <p:nvPr/>
        </p:nvSpPr>
        <p:spPr>
          <a:xfrm>
            <a:off x="6870859" y="4161592"/>
            <a:ext cx="1479352" cy="1088708"/>
          </a:xfrm>
          <a:prstGeom prst="rect">
            <a:avLst/>
          </a:prstGeom>
          <a:noFill/>
          <a:ln/>
        </p:spPr>
        <p:txBody>
          <a:bodyPr wrap="squar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Proactive issue detection</a:t>
            </a:r>
            <a:endParaRPr lang="en-US" sz="1750" dirty="0"/>
          </a:p>
        </p:txBody>
      </p:sp>
      <p:pic>
        <p:nvPicPr>
          <p:cNvPr id="13" name="Image 4" descr="preencoded.png">    </p:cNvPr>
          <p:cNvPicPr>
            <a:picLocks noChangeAspect="1"/>
          </p:cNvPicPr>
          <p:nvPr/>
        </p:nvPicPr>
        <p:blipFill>
          <a:blip r:embed="rId5"/>
          <a:stretch>
            <a:fillRect/>
          </a:stretch>
        </p:blipFill>
        <p:spPr>
          <a:xfrm>
            <a:off x="793790" y="5817275"/>
            <a:ext cx="566976" cy="566976"/>
          </a:xfrm>
          <a:prstGeom prst="rect">
            <a:avLst/>
          </a:prstGeom>
        </p:spPr>
      </p:pic>
      <p:sp>
        <p:nvSpPr>
          <p:cNvPr id="14" name="Text 7"/>
          <p:cNvSpPr/>
          <p:nvPr/>
        </p:nvSpPr>
        <p:spPr>
          <a:xfrm>
            <a:off x="1644253" y="5951934"/>
            <a:ext cx="1479352" cy="1062990"/>
          </a:xfrm>
          <a:prstGeom prst="rect">
            <a:avLst/>
          </a:prstGeom>
          <a:noFill/>
          <a:ln/>
        </p:spPr>
        <p:txBody>
          <a:bodyPr wrap="squar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Remote Troubleshooting</a:t>
            </a:r>
            <a:endParaRPr lang="en-US" sz="2200" dirty="0"/>
          </a:p>
        </p:txBody>
      </p:sp>
      <p:sp>
        <p:nvSpPr>
          <p:cNvPr id="15" name="Text 8"/>
          <p:cNvSpPr/>
          <p:nvPr/>
        </p:nvSpPr>
        <p:spPr>
          <a:xfrm>
            <a:off x="1644253" y="7151013"/>
            <a:ext cx="1479352" cy="362903"/>
          </a:xfrm>
          <a:prstGeom prst="rect">
            <a:avLst/>
          </a:prstGeom>
          <a:noFill/>
          <a:ln/>
        </p:spPr>
        <p:txBody>
          <a:bodyPr wrap="non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Quick fixes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27566" y="414457"/>
            <a:ext cx="8066961" cy="471011"/>
          </a:xfrm>
          <a:prstGeom prst="rect">
            <a:avLst/>
          </a:prstGeom>
          <a:noFill/>
          <a:ln/>
        </p:spPr>
        <p:txBody>
          <a:bodyPr wrap="none" lIns="0" tIns="0" rIns="0" bIns="0" rtlCol="0" anchor="t"/>
          <a:lstStyle/>
          <a:p>
            <a:pPr algn="l" indent="0" marL="0">
              <a:lnSpc>
                <a:spcPts val="3700"/>
              </a:lnSpc>
              <a:buNone/>
            </a:pPr>
            <a:r>
              <a:rPr lang="en-US" sz="2950" b="1" dirty="0">
                <a:solidFill>
                  <a:srgbClr val="282824"/>
                </a:solidFill>
                <a:latin typeface="Lato Bold" pitchFamily="34" charset="0"/>
                <a:ea typeface="Lato Bold" pitchFamily="34" charset="-122"/>
                <a:cs typeface="Lato Bold" pitchFamily="34" charset="-120"/>
              </a:rPr>
              <a:t>Technician Dashboard: System Health Overview</a:t>
            </a:r>
            <a:endParaRPr lang="en-US" sz="2950" dirty="0"/>
          </a:p>
        </p:txBody>
      </p:sp>
      <p:pic>
        <p:nvPicPr>
          <p:cNvPr id="3" name="Image 0" descr="preencoded.png">    </p:cNvPr>
          <p:cNvPicPr>
            <a:picLocks noChangeAspect="1"/>
          </p:cNvPicPr>
          <p:nvPr/>
        </p:nvPicPr>
        <p:blipFill>
          <a:blip r:embed="rId1"/>
          <a:stretch>
            <a:fillRect/>
          </a:stretch>
        </p:blipFill>
        <p:spPr>
          <a:xfrm>
            <a:off x="527566" y="1186934"/>
            <a:ext cx="13575268" cy="7420928"/>
          </a:xfrm>
          <a:prstGeom prst="rect">
            <a:avLst/>
          </a:prstGeom>
        </p:spPr>
      </p:pic>
      <p:sp>
        <p:nvSpPr>
          <p:cNvPr id="4" name="Shape 1"/>
          <p:cNvSpPr/>
          <p:nvPr/>
        </p:nvSpPr>
        <p:spPr>
          <a:xfrm>
            <a:off x="3945612" y="8638342"/>
            <a:ext cx="150733" cy="150733"/>
          </a:xfrm>
          <a:prstGeom prst="roundRect">
            <a:avLst>
              <a:gd name="adj" fmla="val 12133"/>
            </a:avLst>
          </a:prstGeom>
          <a:solidFill>
            <a:srgbClr val="282824"/>
          </a:solidFill>
          <a:ln/>
        </p:spPr>
      </p:sp>
      <p:sp>
        <p:nvSpPr>
          <p:cNvPr id="5" name="Text 2"/>
          <p:cNvSpPr/>
          <p:nvPr/>
        </p:nvSpPr>
        <p:spPr>
          <a:xfrm>
            <a:off x="4157305" y="8638342"/>
            <a:ext cx="793671" cy="150733"/>
          </a:xfrm>
          <a:prstGeom prst="rect">
            <a:avLst/>
          </a:prstGeom>
          <a:noFill/>
          <a:ln/>
        </p:spPr>
        <p:txBody>
          <a:bodyPr wrap="none" lIns="0" tIns="0" rIns="0" bIns="0" rtlCol="0" anchor="t"/>
          <a:lstStyle/>
          <a:p>
            <a:pPr algn="l" indent="0" marL="0">
              <a:lnSpc>
                <a:spcPts val="1150"/>
              </a:lnSpc>
              <a:buNone/>
            </a:pPr>
            <a:r>
              <a:rPr lang="en-US" sz="1150" dirty="0">
                <a:solidFill>
                  <a:srgbClr val="4A4A45"/>
                </a:solidFill>
                <a:latin typeface="Lato" pitchFamily="34" charset="0"/>
                <a:ea typeface="Lato" pitchFamily="34" charset="-122"/>
                <a:cs typeface="Lato" pitchFamily="34" charset="-120"/>
              </a:rPr>
              <a:t>Operational</a:t>
            </a:r>
            <a:endParaRPr lang="en-US" sz="1150" dirty="0"/>
          </a:p>
        </p:txBody>
      </p:sp>
      <p:sp>
        <p:nvSpPr>
          <p:cNvPr id="6" name="Shape 3"/>
          <p:cNvSpPr/>
          <p:nvPr/>
        </p:nvSpPr>
        <p:spPr>
          <a:xfrm>
            <a:off x="6837045" y="8638342"/>
            <a:ext cx="150733" cy="150733"/>
          </a:xfrm>
          <a:prstGeom prst="roundRect">
            <a:avLst>
              <a:gd name="adj" fmla="val 12133"/>
            </a:avLst>
          </a:prstGeom>
          <a:solidFill>
            <a:srgbClr val="626259"/>
          </a:solidFill>
          <a:ln/>
        </p:spPr>
      </p:sp>
      <p:sp>
        <p:nvSpPr>
          <p:cNvPr id="7" name="Text 4"/>
          <p:cNvSpPr/>
          <p:nvPr/>
        </p:nvSpPr>
        <p:spPr>
          <a:xfrm>
            <a:off x="7048738" y="8638342"/>
            <a:ext cx="744498" cy="150733"/>
          </a:xfrm>
          <a:prstGeom prst="rect">
            <a:avLst/>
          </a:prstGeom>
          <a:noFill/>
          <a:ln/>
        </p:spPr>
        <p:txBody>
          <a:bodyPr wrap="none" lIns="0" tIns="0" rIns="0" bIns="0" rtlCol="0" anchor="t"/>
          <a:lstStyle/>
          <a:p>
            <a:pPr algn="l" indent="0" marL="0">
              <a:lnSpc>
                <a:spcPts val="1150"/>
              </a:lnSpc>
              <a:buNone/>
            </a:pPr>
            <a:r>
              <a:rPr lang="en-US" sz="1150" dirty="0">
                <a:solidFill>
                  <a:srgbClr val="4A4A45"/>
                </a:solidFill>
                <a:latin typeface="Lato" pitchFamily="34" charset="0"/>
                <a:ea typeface="Lato" pitchFamily="34" charset="-122"/>
                <a:cs typeface="Lato" pitchFamily="34" charset="-120"/>
              </a:rPr>
              <a:t>Monitoring</a:t>
            </a:r>
            <a:endParaRPr lang="en-US" sz="1150" dirty="0"/>
          </a:p>
        </p:txBody>
      </p:sp>
      <p:sp>
        <p:nvSpPr>
          <p:cNvPr id="8" name="Shape 5"/>
          <p:cNvSpPr/>
          <p:nvPr/>
        </p:nvSpPr>
        <p:spPr>
          <a:xfrm>
            <a:off x="9679305" y="8638342"/>
            <a:ext cx="150733" cy="150733"/>
          </a:xfrm>
          <a:prstGeom prst="roundRect">
            <a:avLst>
              <a:gd name="adj" fmla="val 12133"/>
            </a:avLst>
          </a:prstGeom>
          <a:solidFill>
            <a:srgbClr val="9A9A8F"/>
          </a:solidFill>
          <a:ln/>
        </p:spPr>
      </p:sp>
      <p:sp>
        <p:nvSpPr>
          <p:cNvPr id="9" name="Text 6"/>
          <p:cNvSpPr/>
          <p:nvPr/>
        </p:nvSpPr>
        <p:spPr>
          <a:xfrm>
            <a:off x="9890998" y="8638342"/>
            <a:ext cx="865465" cy="150733"/>
          </a:xfrm>
          <a:prstGeom prst="rect">
            <a:avLst/>
          </a:prstGeom>
          <a:noFill/>
          <a:ln/>
        </p:spPr>
        <p:txBody>
          <a:bodyPr wrap="none" lIns="0" tIns="0" rIns="0" bIns="0" rtlCol="0" anchor="t"/>
          <a:lstStyle/>
          <a:p>
            <a:pPr algn="l" indent="0" marL="0">
              <a:lnSpc>
                <a:spcPts val="1150"/>
              </a:lnSpc>
              <a:buNone/>
            </a:pPr>
            <a:r>
              <a:rPr lang="en-US" sz="1150" dirty="0">
                <a:solidFill>
                  <a:srgbClr val="4A4A45"/>
                </a:solidFill>
                <a:latin typeface="Lato" pitchFamily="34" charset="0"/>
                <a:ea typeface="Lato" pitchFamily="34" charset="-122"/>
                <a:cs typeface="Lato" pitchFamily="34" charset="-120"/>
              </a:rPr>
              <a:t>Maintenance</a:t>
            </a:r>
            <a:endParaRPr lang="en-US" sz="1150" dirty="0"/>
          </a:p>
        </p:txBody>
      </p:sp>
      <p:sp>
        <p:nvSpPr>
          <p:cNvPr id="10" name="Text 7"/>
          <p:cNvSpPr/>
          <p:nvPr/>
        </p:nvSpPr>
        <p:spPr>
          <a:xfrm>
            <a:off x="527566" y="8958620"/>
            <a:ext cx="13575268" cy="482203"/>
          </a:xfrm>
          <a:prstGeom prst="rect">
            <a:avLst/>
          </a:prstGeom>
          <a:noFill/>
          <a:ln/>
        </p:spPr>
        <p:txBody>
          <a:bodyPr wrap="square" lIns="0" tIns="0" rIns="0" bIns="0" rtlCol="0" anchor="t"/>
          <a:lstStyle/>
          <a:p>
            <a:pPr algn="l" indent="0" marL="0">
              <a:lnSpc>
                <a:spcPts val="1850"/>
              </a:lnSpc>
              <a:buNone/>
            </a:pPr>
            <a:r>
              <a:rPr lang="en-US" sz="1150" dirty="0">
                <a:solidFill>
                  <a:srgbClr val="4A4A45"/>
                </a:solidFill>
                <a:latin typeface="Lato" pitchFamily="34" charset="0"/>
                <a:ea typeface="Lato" pitchFamily="34" charset="-122"/>
                <a:cs typeface="Lato" pitchFamily="34" charset="-120"/>
              </a:rPr>
              <a:t>The dashboard provides a visual overview of system health, showing the percentage of systems that are fully operational, under monitoring, or undergoing maintenance. This allows technicians to quickly assess overall system performance and prioritize tasks effectively.</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9306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282824"/>
                </a:solidFill>
                <a:latin typeface="Lato Bold" pitchFamily="34" charset="0"/>
                <a:ea typeface="Lato Bold" pitchFamily="34" charset="-122"/>
                <a:cs typeface="Lato Bold" pitchFamily="34" charset="-120"/>
              </a:rPr>
              <a:t>Profile Settings: Personalized User Experience</a:t>
            </a:r>
            <a:endParaRPr lang="en-US" sz="4450" dirty="0"/>
          </a:p>
        </p:txBody>
      </p:sp>
      <p:sp>
        <p:nvSpPr>
          <p:cNvPr id="4" name="Shape 1"/>
          <p:cNvSpPr/>
          <p:nvPr/>
        </p:nvSpPr>
        <p:spPr>
          <a:xfrm>
            <a:off x="793790" y="2450783"/>
            <a:ext cx="510302" cy="510302"/>
          </a:xfrm>
          <a:prstGeom prst="roundRect">
            <a:avLst>
              <a:gd name="adj" fmla="val 6667"/>
            </a:avLst>
          </a:prstGeom>
          <a:solidFill>
            <a:srgbClr val="E5DFD2"/>
          </a:solidFill>
          <a:ln/>
        </p:spPr>
      </p:sp>
      <p:pic>
        <p:nvPicPr>
          <p:cNvPr id="5" name="Image 1" descr="preencoded.png">    </p:cNvPr>
          <p:cNvPicPr>
            <a:picLocks noChangeAspect="1"/>
          </p:cNvPicPr>
          <p:nvPr/>
        </p:nvPicPr>
        <p:blipFill>
          <a:blip r:embed="rId2"/>
          <a:stretch>
            <a:fillRect/>
          </a:stretch>
        </p:blipFill>
        <p:spPr>
          <a:xfrm>
            <a:off x="878860" y="2493288"/>
            <a:ext cx="340162" cy="425291"/>
          </a:xfrm>
          <a:prstGeom prst="rect">
            <a:avLst/>
          </a:prstGeom>
        </p:spPr>
      </p:pic>
      <p:sp>
        <p:nvSpPr>
          <p:cNvPr id="6" name="Text 2"/>
          <p:cNvSpPr/>
          <p:nvPr/>
        </p:nvSpPr>
        <p:spPr>
          <a:xfrm>
            <a:off x="1530906" y="252864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User Profile</a:t>
            </a:r>
            <a:endParaRPr lang="en-US" sz="2200" dirty="0"/>
          </a:p>
        </p:txBody>
      </p:sp>
      <p:sp>
        <p:nvSpPr>
          <p:cNvPr id="7" name="Text 3"/>
          <p:cNvSpPr/>
          <p:nvPr/>
        </p:nvSpPr>
        <p:spPr>
          <a:xfrm>
            <a:off x="1530906" y="3019068"/>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Manage personal details</a:t>
            </a:r>
            <a:endParaRPr lang="en-US" sz="1750" dirty="0"/>
          </a:p>
        </p:txBody>
      </p:sp>
      <p:sp>
        <p:nvSpPr>
          <p:cNvPr id="8" name="Shape 4"/>
          <p:cNvSpPr/>
          <p:nvPr/>
        </p:nvSpPr>
        <p:spPr>
          <a:xfrm>
            <a:off x="793790" y="3835598"/>
            <a:ext cx="510302" cy="510302"/>
          </a:xfrm>
          <a:prstGeom prst="roundRect">
            <a:avLst>
              <a:gd name="adj" fmla="val 6667"/>
            </a:avLst>
          </a:prstGeom>
          <a:solidFill>
            <a:srgbClr val="E5DFD2"/>
          </a:solidFill>
          <a:ln/>
        </p:spPr>
      </p:sp>
      <p:pic>
        <p:nvPicPr>
          <p:cNvPr id="9" name="Image 2" descr="preencoded.png">    </p:cNvPr>
          <p:cNvPicPr>
            <a:picLocks noChangeAspect="1"/>
          </p:cNvPicPr>
          <p:nvPr/>
        </p:nvPicPr>
        <p:blipFill>
          <a:blip r:embed="rId3"/>
          <a:stretch>
            <a:fillRect/>
          </a:stretch>
        </p:blipFill>
        <p:spPr>
          <a:xfrm>
            <a:off x="878860" y="3878104"/>
            <a:ext cx="340162" cy="425291"/>
          </a:xfrm>
          <a:prstGeom prst="rect">
            <a:avLst/>
          </a:prstGeom>
        </p:spPr>
      </p:pic>
      <p:sp>
        <p:nvSpPr>
          <p:cNvPr id="10" name="Text 5"/>
          <p:cNvSpPr/>
          <p:nvPr/>
        </p:nvSpPr>
        <p:spPr>
          <a:xfrm>
            <a:off x="1530906" y="391346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Security Settings</a:t>
            </a:r>
            <a:endParaRPr lang="en-US" sz="2200" dirty="0"/>
          </a:p>
        </p:txBody>
      </p:sp>
      <p:sp>
        <p:nvSpPr>
          <p:cNvPr id="11" name="Text 6"/>
          <p:cNvSpPr/>
          <p:nvPr/>
        </p:nvSpPr>
        <p:spPr>
          <a:xfrm>
            <a:off x="1530906" y="4403884"/>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Password and access</a:t>
            </a:r>
            <a:endParaRPr lang="en-US" sz="1750" dirty="0"/>
          </a:p>
        </p:txBody>
      </p:sp>
      <p:sp>
        <p:nvSpPr>
          <p:cNvPr id="12" name="Shape 7"/>
          <p:cNvSpPr/>
          <p:nvPr/>
        </p:nvSpPr>
        <p:spPr>
          <a:xfrm>
            <a:off x="793790" y="5220414"/>
            <a:ext cx="510302" cy="510302"/>
          </a:xfrm>
          <a:prstGeom prst="roundRect">
            <a:avLst>
              <a:gd name="adj" fmla="val 6667"/>
            </a:avLst>
          </a:prstGeom>
          <a:solidFill>
            <a:srgbClr val="E5DFD2"/>
          </a:solidFill>
          <a:ln/>
        </p:spPr>
      </p:sp>
      <p:pic>
        <p:nvPicPr>
          <p:cNvPr id="13" name="Image 3" descr="preencoded.png">    </p:cNvPr>
          <p:cNvPicPr>
            <a:picLocks noChangeAspect="1"/>
          </p:cNvPicPr>
          <p:nvPr/>
        </p:nvPicPr>
        <p:blipFill>
          <a:blip r:embed="rId4"/>
          <a:stretch>
            <a:fillRect/>
          </a:stretch>
        </p:blipFill>
        <p:spPr>
          <a:xfrm>
            <a:off x="878860" y="5262920"/>
            <a:ext cx="340162" cy="425291"/>
          </a:xfrm>
          <a:prstGeom prst="rect">
            <a:avLst/>
          </a:prstGeom>
        </p:spPr>
      </p:pic>
      <p:sp>
        <p:nvSpPr>
          <p:cNvPr id="14" name="Text 8"/>
          <p:cNvSpPr/>
          <p:nvPr/>
        </p:nvSpPr>
        <p:spPr>
          <a:xfrm>
            <a:off x="1530906" y="5298281"/>
            <a:ext cx="3118723"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Notification Preferences</a:t>
            </a:r>
            <a:endParaRPr lang="en-US" sz="2200" dirty="0"/>
          </a:p>
        </p:txBody>
      </p:sp>
      <p:sp>
        <p:nvSpPr>
          <p:cNvPr id="15" name="Text 9"/>
          <p:cNvSpPr/>
          <p:nvPr/>
        </p:nvSpPr>
        <p:spPr>
          <a:xfrm>
            <a:off x="1530906" y="5788700"/>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Custom alerts</a:t>
            </a:r>
            <a:endParaRPr lang="en-US" sz="1750" dirty="0"/>
          </a:p>
        </p:txBody>
      </p:sp>
      <p:sp>
        <p:nvSpPr>
          <p:cNvPr id="16" name="Shape 10"/>
          <p:cNvSpPr/>
          <p:nvPr/>
        </p:nvSpPr>
        <p:spPr>
          <a:xfrm>
            <a:off x="793790" y="6605230"/>
            <a:ext cx="510302" cy="510302"/>
          </a:xfrm>
          <a:prstGeom prst="roundRect">
            <a:avLst>
              <a:gd name="adj" fmla="val 6667"/>
            </a:avLst>
          </a:prstGeom>
          <a:solidFill>
            <a:srgbClr val="E5DFD2"/>
          </a:solidFill>
          <a:ln/>
        </p:spPr>
      </p:sp>
      <p:pic>
        <p:nvPicPr>
          <p:cNvPr id="17" name="Image 4" descr="preencoded.png">    </p:cNvPr>
          <p:cNvPicPr>
            <a:picLocks noChangeAspect="1"/>
          </p:cNvPicPr>
          <p:nvPr/>
        </p:nvPicPr>
        <p:blipFill>
          <a:blip r:embed="rId5"/>
          <a:stretch>
            <a:fillRect/>
          </a:stretch>
        </p:blipFill>
        <p:spPr>
          <a:xfrm>
            <a:off x="878860" y="6647736"/>
            <a:ext cx="340162" cy="425291"/>
          </a:xfrm>
          <a:prstGeom prst="rect">
            <a:avLst/>
          </a:prstGeom>
        </p:spPr>
      </p:pic>
      <p:sp>
        <p:nvSpPr>
          <p:cNvPr id="18" name="Text 11"/>
          <p:cNvSpPr/>
          <p:nvPr/>
        </p:nvSpPr>
        <p:spPr>
          <a:xfrm>
            <a:off x="1530906" y="668309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A4A45"/>
                </a:solidFill>
                <a:latin typeface="Lato Bold" pitchFamily="34" charset="0"/>
                <a:ea typeface="Lato Bold" pitchFamily="34" charset="-122"/>
                <a:cs typeface="Lato Bold" pitchFamily="34" charset="-120"/>
              </a:rPr>
              <a:t>Interface Options</a:t>
            </a:r>
            <a:endParaRPr lang="en-US" sz="2200" dirty="0"/>
          </a:p>
        </p:txBody>
      </p:sp>
      <p:sp>
        <p:nvSpPr>
          <p:cNvPr id="19" name="Text 12"/>
          <p:cNvSpPr/>
          <p:nvPr/>
        </p:nvSpPr>
        <p:spPr>
          <a:xfrm>
            <a:off x="1530906" y="7173516"/>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A4A45"/>
                </a:solidFill>
                <a:latin typeface="Lato" pitchFamily="34" charset="0"/>
                <a:ea typeface="Lato" pitchFamily="34" charset="-122"/>
                <a:cs typeface="Lato" pitchFamily="34" charset="-120"/>
              </a:rPr>
              <a:t>Personalize layout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2025-06-12T21:55:14Z</dcterms:created>
  <dcterms:modified xsi:type="dcterms:W3CDTF">2025-06-12T21:55:14Z</dcterms:modified>
</cp:coreProperties>
</file>